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775525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7807452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728533316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815295127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16518368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4516618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291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49917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235791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2764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08708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735171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637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35105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883563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8985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70909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997886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75348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12811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13208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3350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63073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037180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473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3738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0859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9151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23992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65886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6533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3370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936693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65779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4152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19925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157747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95181602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5936687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0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417812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138303637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393677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29793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266939398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1095470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5275624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94982002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8319313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492795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6036204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1842802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86301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785843676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67878305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778049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256007647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115605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5341810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98448068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5970042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216207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286239445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7683093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2609386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1891363191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3190458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1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9123496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24395700" name="Text 0"/>
          <p:cNvSpPr/>
          <p:nvPr/>
        </p:nvSpPr>
        <p:spPr bwMode="auto">
          <a:xfrm>
            <a:off x="793790" y="14753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PetLar: Sistema Web para Adoção de Animais</a:t>
            </a:r>
            <a:endParaRPr lang="en-US" sz="4450"/>
          </a:p>
        </p:txBody>
      </p:sp>
      <p:sp>
        <p:nvSpPr>
          <p:cNvPr id="1624733972" name="Text 1"/>
          <p:cNvSpPr/>
          <p:nvPr/>
        </p:nvSpPr>
        <p:spPr bwMode="auto">
          <a:xfrm>
            <a:off x="793790" y="323302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O PetLar é um sistema web responsivo desenvolvido para auxiliar ONGs que atuam na proteção e adoção de animais. O projeto visa facilitar o processo de adoção por meio da digitalização e automação de tarefas como cadastro de animais, controle de adoções e comunicação com interessados.</a:t>
            </a:r>
            <a:endParaRPr lang="en-US" sz="1750"/>
          </a:p>
        </p:txBody>
      </p:sp>
      <p:sp>
        <p:nvSpPr>
          <p:cNvPr id="1901936813" name="Text 2"/>
          <p:cNvSpPr/>
          <p:nvPr/>
        </p:nvSpPr>
        <p:spPr bwMode="auto">
          <a:xfrm>
            <a:off x="793790" y="53026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Desenvolvido como trabalho de conclusão de curso na Universidade Positivo, o sistema utiliza tecnologias modernas como ReactJS, Java com Spring Boot e MySQL, aplicando metodologias ágeis (Scrum) durante todo o processo de desenvolvimento.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7036823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23446786" name="Text 0"/>
          <p:cNvSpPr/>
          <p:nvPr/>
        </p:nvSpPr>
        <p:spPr bwMode="auto">
          <a:xfrm>
            <a:off x="6280190" y="16652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Adotar é um ato de amor que transforma duas vidas.</a:t>
            </a:r>
            <a:endParaRPr lang="en-US" sz="4450"/>
          </a:p>
        </p:txBody>
      </p:sp>
      <p:sp>
        <p:nvSpPr>
          <p:cNvPr id="169647980" name="Text 1"/>
          <p:cNvSpPr/>
          <p:nvPr/>
        </p:nvSpPr>
        <p:spPr bwMode="auto">
          <a:xfrm>
            <a:off x="6280190" y="4131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Projeto PetLar</a:t>
            </a:r>
            <a:endParaRPr lang="en-US" sz="1750"/>
          </a:p>
        </p:txBody>
      </p:sp>
      <p:sp>
        <p:nvSpPr>
          <p:cNvPr id="872583518" name="Text 2"/>
          <p:cNvSpPr/>
          <p:nvPr/>
        </p:nvSpPr>
        <p:spPr bwMode="auto">
          <a:xfrm>
            <a:off x="6280190" y="474976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Henrique Montenegro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</a:b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Jhonatan Mendes dos Santos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</a:b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Kainan Henrique Couto dos Santos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</a:b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Susan Elaine do Nascimento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</a:b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Thiago Costa Palestino</a:t>
            </a:r>
            <a:endParaRPr lang="en-US" sz="1750"/>
          </a:p>
        </p:txBody>
      </p:sp>
      <p:pic>
        <p:nvPicPr>
          <p:cNvPr id="5869959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 flipV="0">
            <a:off x="11465823" y="7440583"/>
            <a:ext cx="3183463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88990311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81622136" name="Text 0"/>
          <p:cNvSpPr/>
          <p:nvPr/>
        </p:nvSpPr>
        <p:spPr bwMode="auto">
          <a:xfrm>
            <a:off x="6215419" y="1069419"/>
            <a:ext cx="6142196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  <a:defRPr/>
            </a:pPr>
            <a:r>
              <a:rPr lang="en-US" sz="41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Justificativa e Objetivos</a:t>
            </a:r>
            <a:endParaRPr lang="en-US" sz="4100"/>
          </a:p>
        </p:txBody>
      </p:sp>
      <p:sp>
        <p:nvSpPr>
          <p:cNvPr id="1845060591" name="Shape 1"/>
          <p:cNvSpPr/>
          <p:nvPr/>
        </p:nvSpPr>
        <p:spPr bwMode="auto">
          <a:xfrm>
            <a:off x="6215419" y="2032754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1044959742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93525" y="2071807"/>
            <a:ext cx="312420" cy="390525"/>
          </a:xfrm>
          <a:prstGeom prst="rect">
            <a:avLst/>
          </a:prstGeom>
        </p:spPr>
      </p:pic>
      <p:sp>
        <p:nvSpPr>
          <p:cNvPr id="881336602" name="Text 2"/>
          <p:cNvSpPr/>
          <p:nvPr/>
        </p:nvSpPr>
        <p:spPr bwMode="auto">
          <a:xfrm>
            <a:off x="6892289" y="210431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Objetivo Geral</a:t>
            </a:r>
            <a:endParaRPr lang="en-US" sz="2050"/>
          </a:p>
        </p:txBody>
      </p:sp>
      <p:sp>
        <p:nvSpPr>
          <p:cNvPr id="1232735976" name="Text 3"/>
          <p:cNvSpPr/>
          <p:nvPr/>
        </p:nvSpPr>
        <p:spPr bwMode="auto">
          <a:xfrm>
            <a:off x="6892289" y="2554605"/>
            <a:ext cx="3035975" cy="166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Desenvolver um sistema web responsivo para auxiliar ONGs no cadastro, gerenciamento e processo de adoção de animais.</a:t>
            </a:r>
            <a:endParaRPr lang="en-US" sz="1600"/>
          </a:p>
        </p:txBody>
      </p:sp>
      <p:sp>
        <p:nvSpPr>
          <p:cNvPr id="693994643" name="Shape 4"/>
          <p:cNvSpPr/>
          <p:nvPr/>
        </p:nvSpPr>
        <p:spPr bwMode="auto">
          <a:xfrm>
            <a:off x="10188535" y="2032754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1267687536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266640" y="2071807"/>
            <a:ext cx="312420" cy="390525"/>
          </a:xfrm>
          <a:prstGeom prst="rect">
            <a:avLst/>
          </a:prstGeom>
        </p:spPr>
      </p:pic>
      <p:sp>
        <p:nvSpPr>
          <p:cNvPr id="1561021728" name="Text 5"/>
          <p:cNvSpPr/>
          <p:nvPr/>
        </p:nvSpPr>
        <p:spPr bwMode="auto">
          <a:xfrm>
            <a:off x="10865405" y="2104311"/>
            <a:ext cx="275594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Objetivos Específicos</a:t>
            </a:r>
            <a:endParaRPr lang="en-US" sz="2050"/>
          </a:p>
        </p:txBody>
      </p:sp>
      <p:sp>
        <p:nvSpPr>
          <p:cNvPr id="1711041323" name="Text 6"/>
          <p:cNvSpPr/>
          <p:nvPr/>
        </p:nvSpPr>
        <p:spPr bwMode="auto">
          <a:xfrm>
            <a:off x="10865405" y="2554605"/>
            <a:ext cx="3035975" cy="2667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Criar um painel administrativo para ONGs, desenvolver um portal público para visualização de animais, implementar sistema de contato entre adotantes e ONGs, gerar relatórios e garantir responsividade.</a:t>
            </a:r>
            <a:endParaRPr lang="en-US" sz="1600"/>
          </a:p>
        </p:txBody>
      </p:sp>
      <p:sp>
        <p:nvSpPr>
          <p:cNvPr id="1819904979" name="Shape 7"/>
          <p:cNvSpPr/>
          <p:nvPr/>
        </p:nvSpPr>
        <p:spPr bwMode="auto">
          <a:xfrm>
            <a:off x="6215419" y="5638205"/>
            <a:ext cx="468630" cy="468630"/>
          </a:xfrm>
          <a:prstGeom prst="roundRect">
            <a:avLst>
              <a:gd name="adj" fmla="val 18669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1716304923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293525" y="5677257"/>
            <a:ext cx="312420" cy="390525"/>
          </a:xfrm>
          <a:prstGeom prst="rect">
            <a:avLst/>
          </a:prstGeom>
        </p:spPr>
      </p:pic>
      <p:sp>
        <p:nvSpPr>
          <p:cNvPr id="876413562" name="Text 8"/>
          <p:cNvSpPr/>
          <p:nvPr/>
        </p:nvSpPr>
        <p:spPr bwMode="auto">
          <a:xfrm>
            <a:off x="6892289" y="57097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20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Justificativa</a:t>
            </a:r>
            <a:endParaRPr lang="en-US" sz="2050"/>
          </a:p>
        </p:txBody>
      </p:sp>
      <p:sp>
        <p:nvSpPr>
          <p:cNvPr id="945871509" name="Text 9"/>
          <p:cNvSpPr/>
          <p:nvPr/>
        </p:nvSpPr>
        <p:spPr bwMode="auto">
          <a:xfrm>
            <a:off x="6892289" y="6160056"/>
            <a:ext cx="700909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A alta demanda por adoção, aliada à escassez de recursos tecnológicos nas ONGs, evidencia a necessidade de um sistema informatizado que otimize o processo de adoção de animais.</a:t>
            </a:r>
            <a:endParaRPr lang="en-US" sz="1600"/>
          </a:p>
        </p:txBody>
      </p:sp>
      <p:pic>
        <p:nvPicPr>
          <p:cNvPr id="171713722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1" flipV="0">
            <a:off x="11465824" y="7440584"/>
            <a:ext cx="3183464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3724519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006084"/>
          </a:xfrm>
          <a:prstGeom prst="rect">
            <a:avLst/>
          </a:prstGeom>
        </p:spPr>
      </p:pic>
      <p:sp>
        <p:nvSpPr>
          <p:cNvPr id="1904306803" name="Text 0"/>
          <p:cNvSpPr/>
          <p:nvPr/>
        </p:nvSpPr>
        <p:spPr bwMode="auto">
          <a:xfrm>
            <a:off x="561618" y="2576036"/>
            <a:ext cx="5508665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  <a:defRPr/>
            </a:pPr>
            <a:r>
              <a:rPr lang="en-US" sz="31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Especificação e Modelagem</a:t>
            </a:r>
            <a:endParaRPr lang="en-US" sz="3150"/>
          </a:p>
        </p:txBody>
      </p:sp>
      <p:sp>
        <p:nvSpPr>
          <p:cNvPr id="520337983" name="Shape 1"/>
          <p:cNvSpPr/>
          <p:nvPr/>
        </p:nvSpPr>
        <p:spPr bwMode="auto">
          <a:xfrm>
            <a:off x="561618" y="3318153"/>
            <a:ext cx="13507164" cy="4341495"/>
          </a:xfrm>
          <a:prstGeom prst="roundRect">
            <a:avLst>
              <a:gd name="adj" fmla="val 1553"/>
            </a:avLst>
          </a:prstGeom>
          <a:noFill/>
          <a:ln w="7620">
            <a:solidFill>
              <a:srgbClr val="000000">
                <a:alpha val="7999"/>
              </a:srgbClr>
            </a:solidFill>
            <a:prstDash val="solid"/>
          </a:ln>
        </p:spPr>
      </p:sp>
      <p:sp>
        <p:nvSpPr>
          <p:cNvPr id="1490520542" name="Shape 2"/>
          <p:cNvSpPr/>
          <p:nvPr/>
        </p:nvSpPr>
        <p:spPr bwMode="auto">
          <a:xfrm>
            <a:off x="569238" y="3325773"/>
            <a:ext cx="13491924" cy="464344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1943878387" name="Text 3"/>
          <p:cNvSpPr/>
          <p:nvPr/>
        </p:nvSpPr>
        <p:spPr bwMode="auto">
          <a:xfrm>
            <a:off x="729853" y="3429595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Nº</a:t>
            </a:r>
            <a:endParaRPr lang="en-US" sz="1250"/>
          </a:p>
        </p:txBody>
      </p:sp>
      <p:sp>
        <p:nvSpPr>
          <p:cNvPr id="1556526404" name="Text 4"/>
          <p:cNvSpPr/>
          <p:nvPr/>
        </p:nvSpPr>
        <p:spPr bwMode="auto">
          <a:xfrm>
            <a:off x="4106585" y="3429595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Tipo</a:t>
            </a:r>
            <a:endParaRPr lang="en-US" sz="1250"/>
          </a:p>
        </p:txBody>
      </p:sp>
      <p:sp>
        <p:nvSpPr>
          <p:cNvPr id="1693981828" name="Text 5"/>
          <p:cNvSpPr/>
          <p:nvPr/>
        </p:nvSpPr>
        <p:spPr bwMode="auto">
          <a:xfrm>
            <a:off x="7479506" y="3429595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Nome</a:t>
            </a:r>
            <a:endParaRPr lang="en-US" sz="1250"/>
          </a:p>
        </p:txBody>
      </p:sp>
      <p:sp>
        <p:nvSpPr>
          <p:cNvPr id="161776492" name="Text 6"/>
          <p:cNvSpPr/>
          <p:nvPr/>
        </p:nvSpPr>
        <p:spPr bwMode="auto">
          <a:xfrm>
            <a:off x="10852428" y="3429595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Descrição</a:t>
            </a:r>
            <a:endParaRPr lang="en-US" sz="1250"/>
          </a:p>
        </p:txBody>
      </p:sp>
      <p:sp>
        <p:nvSpPr>
          <p:cNvPr id="6911034" name="Shape 7"/>
          <p:cNvSpPr/>
          <p:nvPr/>
        </p:nvSpPr>
        <p:spPr bwMode="auto">
          <a:xfrm>
            <a:off x="569238" y="3790117"/>
            <a:ext cx="13491924" cy="721043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1380231268" name="Text 8"/>
          <p:cNvSpPr/>
          <p:nvPr/>
        </p:nvSpPr>
        <p:spPr bwMode="auto">
          <a:xfrm>
            <a:off x="729853" y="3893939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RF01</a:t>
            </a:r>
            <a:endParaRPr lang="en-US" sz="1250"/>
          </a:p>
        </p:txBody>
      </p:sp>
      <p:sp>
        <p:nvSpPr>
          <p:cNvPr id="1751802832" name="Text 9"/>
          <p:cNvSpPr/>
          <p:nvPr/>
        </p:nvSpPr>
        <p:spPr bwMode="auto">
          <a:xfrm>
            <a:off x="4106585" y="3893939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Funcional</a:t>
            </a:r>
            <a:endParaRPr lang="en-US" sz="1250"/>
          </a:p>
        </p:txBody>
      </p:sp>
      <p:sp>
        <p:nvSpPr>
          <p:cNvPr id="1020869198" name="Text 10"/>
          <p:cNvSpPr/>
          <p:nvPr/>
        </p:nvSpPr>
        <p:spPr bwMode="auto">
          <a:xfrm>
            <a:off x="7479506" y="3893939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Cadastrar Animais</a:t>
            </a:r>
            <a:endParaRPr lang="en-US" sz="1250"/>
          </a:p>
        </p:txBody>
      </p:sp>
      <p:sp>
        <p:nvSpPr>
          <p:cNvPr id="1064769064" name="Text 11"/>
          <p:cNvSpPr/>
          <p:nvPr/>
        </p:nvSpPr>
        <p:spPr bwMode="auto">
          <a:xfrm>
            <a:off x="10852428" y="3893939"/>
            <a:ext cx="304835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Permitir que a ONG cadastre animais com nome, espécie, idade, raça e fotos.</a:t>
            </a:r>
            <a:endParaRPr lang="en-US" sz="1250"/>
          </a:p>
        </p:txBody>
      </p:sp>
      <p:sp>
        <p:nvSpPr>
          <p:cNvPr id="337980892" name="Shape 12"/>
          <p:cNvSpPr/>
          <p:nvPr/>
        </p:nvSpPr>
        <p:spPr bwMode="auto">
          <a:xfrm>
            <a:off x="569238" y="4511159"/>
            <a:ext cx="13491924" cy="721043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1592577723" name="Text 13"/>
          <p:cNvSpPr/>
          <p:nvPr/>
        </p:nvSpPr>
        <p:spPr bwMode="auto">
          <a:xfrm>
            <a:off x="729853" y="4614982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RF02</a:t>
            </a:r>
            <a:endParaRPr lang="en-US" sz="1250"/>
          </a:p>
        </p:txBody>
      </p:sp>
      <p:sp>
        <p:nvSpPr>
          <p:cNvPr id="1988352828" name="Text 14"/>
          <p:cNvSpPr/>
          <p:nvPr/>
        </p:nvSpPr>
        <p:spPr bwMode="auto">
          <a:xfrm>
            <a:off x="4106585" y="4614982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Funcional</a:t>
            </a:r>
            <a:endParaRPr lang="en-US" sz="1250"/>
          </a:p>
        </p:txBody>
      </p:sp>
      <p:sp>
        <p:nvSpPr>
          <p:cNvPr id="1607032963" name="Text 15"/>
          <p:cNvSpPr/>
          <p:nvPr/>
        </p:nvSpPr>
        <p:spPr bwMode="auto">
          <a:xfrm>
            <a:off x="7479506" y="4614982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Visualização Pública</a:t>
            </a:r>
            <a:endParaRPr lang="en-US" sz="1250"/>
          </a:p>
        </p:txBody>
      </p:sp>
      <p:sp>
        <p:nvSpPr>
          <p:cNvPr id="1971719225" name="Text 16"/>
          <p:cNvSpPr/>
          <p:nvPr/>
        </p:nvSpPr>
        <p:spPr bwMode="auto">
          <a:xfrm>
            <a:off x="10852428" y="4614982"/>
            <a:ext cx="304835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Permitir que visitantes vejam e filtrem os animais disponíveis para adoção.</a:t>
            </a:r>
            <a:endParaRPr lang="en-US" sz="1250"/>
          </a:p>
        </p:txBody>
      </p:sp>
      <p:sp>
        <p:nvSpPr>
          <p:cNvPr id="2088849950" name="Shape 17"/>
          <p:cNvSpPr/>
          <p:nvPr/>
        </p:nvSpPr>
        <p:spPr bwMode="auto">
          <a:xfrm>
            <a:off x="569238" y="5232202"/>
            <a:ext cx="13491924" cy="977741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667532392" name="Text 18"/>
          <p:cNvSpPr/>
          <p:nvPr/>
        </p:nvSpPr>
        <p:spPr bwMode="auto">
          <a:xfrm>
            <a:off x="729853" y="5336024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RF03</a:t>
            </a:r>
            <a:endParaRPr lang="en-US" sz="1250"/>
          </a:p>
        </p:txBody>
      </p:sp>
      <p:sp>
        <p:nvSpPr>
          <p:cNvPr id="1774567999" name="Text 19"/>
          <p:cNvSpPr/>
          <p:nvPr/>
        </p:nvSpPr>
        <p:spPr bwMode="auto">
          <a:xfrm>
            <a:off x="4106585" y="5336024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Funcional</a:t>
            </a:r>
            <a:endParaRPr lang="en-US" sz="1250"/>
          </a:p>
        </p:txBody>
      </p:sp>
      <p:sp>
        <p:nvSpPr>
          <p:cNvPr id="576084215" name="Text 20"/>
          <p:cNvSpPr/>
          <p:nvPr/>
        </p:nvSpPr>
        <p:spPr bwMode="auto">
          <a:xfrm>
            <a:off x="7479506" y="5336024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Registro de Interesse</a:t>
            </a:r>
            <a:endParaRPr lang="en-US" sz="1250"/>
          </a:p>
        </p:txBody>
      </p:sp>
      <p:sp>
        <p:nvSpPr>
          <p:cNvPr id="1839454627" name="Text 21"/>
          <p:cNvSpPr/>
          <p:nvPr/>
        </p:nvSpPr>
        <p:spPr bwMode="auto">
          <a:xfrm>
            <a:off x="10852428" y="5336024"/>
            <a:ext cx="3048357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Interessados poderão preencher um formulário com dados e mensagem para a ONG.</a:t>
            </a:r>
            <a:endParaRPr lang="en-US" sz="1250"/>
          </a:p>
        </p:txBody>
      </p:sp>
      <p:sp>
        <p:nvSpPr>
          <p:cNvPr id="1897631162" name="Shape 22"/>
          <p:cNvSpPr/>
          <p:nvPr/>
        </p:nvSpPr>
        <p:spPr bwMode="auto">
          <a:xfrm>
            <a:off x="569238" y="6209943"/>
            <a:ext cx="13491924" cy="721043"/>
          </a:xfrm>
          <a:prstGeom prst="rect">
            <a:avLst/>
          </a:prstGeom>
          <a:solidFill>
            <a:srgbClr val="FFFFFF">
              <a:alpha val="3999"/>
            </a:srgbClr>
          </a:solidFill>
          <a:ln/>
        </p:spPr>
      </p:sp>
      <p:sp>
        <p:nvSpPr>
          <p:cNvPr id="876767738" name="Text 23"/>
          <p:cNvSpPr/>
          <p:nvPr/>
        </p:nvSpPr>
        <p:spPr bwMode="auto">
          <a:xfrm>
            <a:off x="729853" y="6313765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RF04</a:t>
            </a:r>
            <a:endParaRPr lang="en-US" sz="1250"/>
          </a:p>
        </p:txBody>
      </p:sp>
      <p:sp>
        <p:nvSpPr>
          <p:cNvPr id="1738036371" name="Text 24"/>
          <p:cNvSpPr/>
          <p:nvPr/>
        </p:nvSpPr>
        <p:spPr bwMode="auto">
          <a:xfrm>
            <a:off x="4106585" y="6313765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Funcional</a:t>
            </a:r>
            <a:endParaRPr lang="en-US" sz="1250"/>
          </a:p>
        </p:txBody>
      </p:sp>
      <p:sp>
        <p:nvSpPr>
          <p:cNvPr id="985686207" name="Text 25"/>
          <p:cNvSpPr/>
          <p:nvPr/>
        </p:nvSpPr>
        <p:spPr bwMode="auto">
          <a:xfrm>
            <a:off x="7479506" y="6313765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Login Administrativo</a:t>
            </a:r>
            <a:endParaRPr lang="en-US" sz="1250"/>
          </a:p>
        </p:txBody>
      </p:sp>
      <p:sp>
        <p:nvSpPr>
          <p:cNvPr id="239885777" name="Text 26"/>
          <p:cNvSpPr/>
          <p:nvPr/>
        </p:nvSpPr>
        <p:spPr bwMode="auto">
          <a:xfrm>
            <a:off x="10852428" y="6313765"/>
            <a:ext cx="304835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Autenticar acesso exclusivo das ONGs para gerenciamento do sistema.</a:t>
            </a:r>
            <a:endParaRPr lang="en-US" sz="1250"/>
          </a:p>
        </p:txBody>
      </p:sp>
      <p:sp>
        <p:nvSpPr>
          <p:cNvPr id="633626449" name="Shape 27"/>
          <p:cNvSpPr/>
          <p:nvPr/>
        </p:nvSpPr>
        <p:spPr bwMode="auto">
          <a:xfrm>
            <a:off x="569238" y="6930985"/>
            <a:ext cx="13491924" cy="721043"/>
          </a:xfrm>
          <a:prstGeom prst="rect">
            <a:avLst/>
          </a:prstGeom>
          <a:solidFill>
            <a:srgbClr val="000000">
              <a:alpha val="3999"/>
            </a:srgbClr>
          </a:solidFill>
          <a:ln/>
        </p:spPr>
      </p:sp>
      <p:sp>
        <p:nvSpPr>
          <p:cNvPr id="1490474830" name="Text 28"/>
          <p:cNvSpPr/>
          <p:nvPr/>
        </p:nvSpPr>
        <p:spPr bwMode="auto">
          <a:xfrm>
            <a:off x="729853" y="7034808"/>
            <a:ext cx="30483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RF05</a:t>
            </a:r>
            <a:endParaRPr lang="en-US" sz="1250"/>
          </a:p>
        </p:txBody>
      </p:sp>
      <p:sp>
        <p:nvSpPr>
          <p:cNvPr id="1060111653" name="Text 29"/>
          <p:cNvSpPr/>
          <p:nvPr/>
        </p:nvSpPr>
        <p:spPr bwMode="auto">
          <a:xfrm>
            <a:off x="4106585" y="7034808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Funcional</a:t>
            </a:r>
            <a:endParaRPr lang="en-US" sz="1250"/>
          </a:p>
        </p:txBody>
      </p:sp>
      <p:sp>
        <p:nvSpPr>
          <p:cNvPr id="2108230340" name="Text 30"/>
          <p:cNvSpPr/>
          <p:nvPr/>
        </p:nvSpPr>
        <p:spPr bwMode="auto">
          <a:xfrm>
            <a:off x="7479506" y="7034808"/>
            <a:ext cx="30445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Relatório de Adoção</a:t>
            </a:r>
            <a:endParaRPr lang="en-US" sz="1250"/>
          </a:p>
        </p:txBody>
      </p:sp>
      <p:sp>
        <p:nvSpPr>
          <p:cNvPr id="1468441605" name="Text 31"/>
          <p:cNvSpPr/>
          <p:nvPr/>
        </p:nvSpPr>
        <p:spPr bwMode="auto">
          <a:xfrm>
            <a:off x="10852428" y="7034808"/>
            <a:ext cx="304835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  <a:defRPr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</a:rPr>
              <a:t>Gerar relatórios com dados dos animais adotados e interessados.</a:t>
            </a:r>
            <a:endParaRPr lang="en-US" sz="1250"/>
          </a:p>
        </p:txBody>
      </p:sp>
      <p:pic>
        <p:nvPicPr>
          <p:cNvPr id="19869418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 flipV="1">
            <a:off x="11601895" y="7756071"/>
            <a:ext cx="3028504" cy="498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8990217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373392"/>
          </a:xfrm>
          <a:prstGeom prst="rect">
            <a:avLst/>
          </a:prstGeom>
        </p:spPr>
      </p:pic>
      <p:sp>
        <p:nvSpPr>
          <p:cNvPr id="136153514" name="Text 0"/>
          <p:cNvSpPr/>
          <p:nvPr/>
        </p:nvSpPr>
        <p:spPr bwMode="auto">
          <a:xfrm>
            <a:off x="664488" y="2895481"/>
            <a:ext cx="4746784" cy="59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  <a:defRPr/>
            </a:pPr>
            <a:r>
              <a:rPr lang="en-US" sz="37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Casos de Uso</a:t>
            </a:r>
            <a:endParaRPr lang="en-US" sz="3700"/>
          </a:p>
        </p:txBody>
      </p:sp>
      <p:pic>
        <p:nvPicPr>
          <p:cNvPr id="1261313232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4488" y="3773567"/>
            <a:ext cx="949285" cy="1397675"/>
          </a:xfrm>
          <a:prstGeom prst="rect">
            <a:avLst/>
          </a:prstGeom>
        </p:spPr>
      </p:pic>
      <p:sp>
        <p:nvSpPr>
          <p:cNvPr id="578007997" name="Text 1"/>
          <p:cNvSpPr/>
          <p:nvPr/>
        </p:nvSpPr>
        <p:spPr bwMode="auto">
          <a:xfrm>
            <a:off x="1898571" y="3963353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Cadastrar Animais</a:t>
            </a:r>
            <a:endParaRPr lang="en-US" sz="1850"/>
          </a:p>
        </p:txBody>
      </p:sp>
      <p:sp>
        <p:nvSpPr>
          <p:cNvPr id="800200136" name="Text 2"/>
          <p:cNvSpPr/>
          <p:nvPr/>
        </p:nvSpPr>
        <p:spPr bwMode="auto">
          <a:xfrm>
            <a:off x="1898571" y="4373761"/>
            <a:ext cx="120673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</a:rPr>
              <a:t>O administrador acessa o painel, preenche o formulário com dados do animal (nome, espécie, idade, raça, descrição e fotos), o sistema valida os campos e salva no banco de dados.</a:t>
            </a:r>
            <a:endParaRPr lang="en-US" sz="1450"/>
          </a:p>
        </p:txBody>
      </p:sp>
      <p:pic>
        <p:nvPicPr>
          <p:cNvPr id="198688949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4488" y="5171242"/>
            <a:ext cx="949285" cy="1139190"/>
          </a:xfrm>
          <a:prstGeom prst="rect">
            <a:avLst/>
          </a:prstGeom>
        </p:spPr>
      </p:pic>
      <p:sp>
        <p:nvSpPr>
          <p:cNvPr id="758029378" name="Text 3"/>
          <p:cNvSpPr/>
          <p:nvPr/>
        </p:nvSpPr>
        <p:spPr bwMode="auto">
          <a:xfrm>
            <a:off x="1898571" y="5361027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Visualizar Animais</a:t>
            </a:r>
            <a:endParaRPr lang="en-US" sz="1850"/>
          </a:p>
        </p:txBody>
      </p:sp>
      <p:sp>
        <p:nvSpPr>
          <p:cNvPr id="1113888750" name="Text 4"/>
          <p:cNvSpPr/>
          <p:nvPr/>
        </p:nvSpPr>
        <p:spPr bwMode="auto">
          <a:xfrm>
            <a:off x="1898571" y="5771436"/>
            <a:ext cx="12067342" cy="303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</a:rPr>
              <a:t>O visitante acessa o portal público, visualiza a lista de animais disponíveis e pode filtrar conforme suas preferências.</a:t>
            </a:r>
            <a:endParaRPr lang="en-US" sz="1450"/>
          </a:p>
        </p:txBody>
      </p:sp>
      <p:pic>
        <p:nvPicPr>
          <p:cNvPr id="281304429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64488" y="6310432"/>
            <a:ext cx="949285" cy="1397675"/>
          </a:xfrm>
          <a:prstGeom prst="rect">
            <a:avLst/>
          </a:prstGeom>
        </p:spPr>
      </p:pic>
      <p:sp>
        <p:nvSpPr>
          <p:cNvPr id="341070743" name="Text 5"/>
          <p:cNvSpPr/>
          <p:nvPr/>
        </p:nvSpPr>
        <p:spPr bwMode="auto">
          <a:xfrm>
            <a:off x="1898571" y="6500217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Registrar Interesse</a:t>
            </a:r>
            <a:endParaRPr lang="en-US" sz="1850"/>
          </a:p>
        </p:txBody>
      </p:sp>
      <p:sp>
        <p:nvSpPr>
          <p:cNvPr id="624543282" name="Text 6"/>
          <p:cNvSpPr/>
          <p:nvPr/>
        </p:nvSpPr>
        <p:spPr bwMode="auto">
          <a:xfrm>
            <a:off x="1898571" y="6910626"/>
            <a:ext cx="12067342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</a:rPr>
              <a:t>O visitante seleciona um animal, clica em "Tenho Interesse", preenche o formulário com seus dados e envia. A ONG recebe uma notificação sobre o interesse.</a:t>
            </a:r>
            <a:endParaRPr lang="en-US" sz="1450"/>
          </a:p>
        </p:txBody>
      </p:sp>
      <p:pic>
        <p:nvPicPr>
          <p:cNvPr id="210880011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1" flipV="0">
            <a:off x="11465823" y="7440583"/>
            <a:ext cx="3183463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687432" name="Text 0"/>
          <p:cNvSpPr/>
          <p:nvPr/>
        </p:nvSpPr>
        <p:spPr bwMode="auto">
          <a:xfrm>
            <a:off x="793790" y="1251109"/>
            <a:ext cx="62420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Tecnologias Utilizadas</a:t>
            </a:r>
            <a:endParaRPr lang="en-US" sz="4450"/>
          </a:p>
        </p:txBody>
      </p:sp>
      <p:sp>
        <p:nvSpPr>
          <p:cNvPr id="779806423" name="Text 1"/>
          <p:cNvSpPr/>
          <p:nvPr/>
        </p:nvSpPr>
        <p:spPr bwMode="auto">
          <a:xfrm>
            <a:off x="1857256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Front-end</a:t>
            </a:r>
            <a:endParaRPr lang="en-US" sz="2200"/>
          </a:p>
        </p:txBody>
      </p:sp>
      <p:sp>
        <p:nvSpPr>
          <p:cNvPr id="1304319026" name="Text 2"/>
          <p:cNvSpPr/>
          <p:nvPr/>
        </p:nvSpPr>
        <p:spPr bwMode="auto">
          <a:xfrm>
            <a:off x="793790" y="298906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JavaScript com ReactJS para criar interfaces modulares e responsivas, permitindo uma experiência de usuário dinâmica e intuitiva.</a:t>
            </a:r>
            <a:endParaRPr lang="en-US" sz="1750"/>
          </a:p>
        </p:txBody>
      </p:sp>
      <p:pic>
        <p:nvPicPr>
          <p:cNvPr id="293494526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55741641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944503701" name="Text 3"/>
          <p:cNvSpPr/>
          <p:nvPr/>
        </p:nvSpPr>
        <p:spPr bwMode="auto">
          <a:xfrm>
            <a:off x="9937790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Back-end</a:t>
            </a:r>
            <a:endParaRPr lang="en-US" sz="2200"/>
          </a:p>
        </p:txBody>
      </p:sp>
      <p:sp>
        <p:nvSpPr>
          <p:cNvPr id="1374502698" name="Text 4"/>
          <p:cNvSpPr/>
          <p:nvPr/>
        </p:nvSpPr>
        <p:spPr bwMode="auto">
          <a:xfrm>
            <a:off x="9937790" y="298906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Java com Spring Boot para desenvolvimento do servidor, processamento das regras de negócio e criação de APIs REST.</a:t>
            </a:r>
            <a:endParaRPr lang="en-US" sz="1750"/>
          </a:p>
        </p:txBody>
      </p:sp>
      <p:pic>
        <p:nvPicPr>
          <p:cNvPr id="612097652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2611474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227658499" name="Text 5"/>
          <p:cNvSpPr/>
          <p:nvPr/>
        </p:nvSpPr>
        <p:spPr bwMode="auto">
          <a:xfrm>
            <a:off x="9937790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Banco de Dados</a:t>
            </a:r>
            <a:endParaRPr lang="en-US" sz="2200"/>
          </a:p>
        </p:txBody>
      </p:sp>
      <p:sp>
        <p:nvSpPr>
          <p:cNvPr id="2006595590" name="Text 6"/>
          <p:cNvSpPr/>
          <p:nvPr/>
        </p:nvSpPr>
        <p:spPr bwMode="auto">
          <a:xfrm>
            <a:off x="9937790" y="544163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MySQL para armazenamento organizado dos dados de animais, usuários, adoções e registros de interesse.</a:t>
            </a:r>
            <a:endParaRPr lang="en-US" sz="1750"/>
          </a:p>
        </p:txBody>
      </p:sp>
      <p:pic>
        <p:nvPicPr>
          <p:cNvPr id="2120205843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354419980" name="Image 5" descr="preencoded.png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604115629" name="Text 7"/>
          <p:cNvSpPr/>
          <p:nvPr/>
        </p:nvSpPr>
        <p:spPr bwMode="auto">
          <a:xfrm>
            <a:off x="1857256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Ferramentas</a:t>
            </a:r>
            <a:endParaRPr lang="en-US" sz="2200"/>
          </a:p>
        </p:txBody>
      </p:sp>
      <p:sp>
        <p:nvSpPr>
          <p:cNvPr id="84450317" name="Text 8"/>
          <p:cNvSpPr/>
          <p:nvPr/>
        </p:nvSpPr>
        <p:spPr bwMode="auto"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</a:rPr>
              <a:t>VS Code como editor, Git e GitHub para controle de versão, Figma para prototipação e Trello para gerenciamento do projeto.</a:t>
            </a:r>
            <a:endParaRPr lang="en-US" sz="1750"/>
          </a:p>
        </p:txBody>
      </p:sp>
      <p:pic>
        <p:nvPicPr>
          <p:cNvPr id="1428246998" name="Image 6" descr="preencoded.pn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01690976" name="Image 7" descr="preencoded.pn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206012570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1" flipV="0">
            <a:off x="11465823" y="7440583"/>
            <a:ext cx="3183463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385826" name="Text 0"/>
          <p:cNvSpPr/>
          <p:nvPr/>
        </p:nvSpPr>
        <p:spPr bwMode="auto">
          <a:xfrm>
            <a:off x="492323" y="386834"/>
            <a:ext cx="10410587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  <a:defRPr/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Comparativo de Funcionalidades nas Plataformas de Adoção</a:t>
            </a:r>
            <a:endParaRPr lang="en-US" sz="2750"/>
          </a:p>
        </p:txBody>
      </p:sp>
      <p:pic>
        <p:nvPicPr>
          <p:cNvPr id="1500808390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15780" y="1107757"/>
            <a:ext cx="12300381" cy="6507686"/>
          </a:xfrm>
          <a:prstGeom prst="rect">
            <a:avLst/>
          </a:prstGeom>
        </p:spPr>
      </p:pic>
      <p:sp>
        <p:nvSpPr>
          <p:cNvPr id="1743812564" name="Shape 1"/>
          <p:cNvSpPr/>
          <p:nvPr/>
        </p:nvSpPr>
        <p:spPr bwMode="auto">
          <a:xfrm>
            <a:off x="492322" y="7841261"/>
            <a:ext cx="140613" cy="140613"/>
          </a:xfrm>
          <a:prstGeom prst="roundRect">
            <a:avLst>
              <a:gd name="adj" fmla="val 13006"/>
            </a:avLst>
          </a:prstGeom>
          <a:solidFill>
            <a:srgbClr val="402E0C"/>
          </a:solidFill>
          <a:ln/>
        </p:spPr>
      </p:sp>
      <p:sp>
        <p:nvSpPr>
          <p:cNvPr id="627058120" name="Text 2"/>
          <p:cNvSpPr/>
          <p:nvPr/>
        </p:nvSpPr>
        <p:spPr bwMode="auto">
          <a:xfrm>
            <a:off x="693895" y="7841261"/>
            <a:ext cx="428506" cy="140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272525"/>
                </a:solidFill>
                <a:latin typeface="Inter"/>
                <a:ea typeface="Inter"/>
                <a:cs typeface="Inter"/>
              </a:rPr>
              <a:t>PetLar</a:t>
            </a:r>
            <a:endParaRPr lang="en-US" sz="1100"/>
          </a:p>
        </p:txBody>
      </p:sp>
      <p:sp>
        <p:nvSpPr>
          <p:cNvPr id="1714604006" name="Shape 3"/>
          <p:cNvSpPr/>
          <p:nvPr/>
        </p:nvSpPr>
        <p:spPr bwMode="auto">
          <a:xfrm>
            <a:off x="3047403" y="7841261"/>
            <a:ext cx="140613" cy="140613"/>
          </a:xfrm>
          <a:prstGeom prst="roundRect">
            <a:avLst>
              <a:gd name="adj" fmla="val 13006"/>
            </a:avLst>
          </a:prstGeom>
          <a:solidFill>
            <a:srgbClr val="694C14"/>
          </a:solidFill>
          <a:ln/>
        </p:spPr>
      </p:sp>
      <p:sp>
        <p:nvSpPr>
          <p:cNvPr id="775428021" name="Text 4"/>
          <p:cNvSpPr/>
          <p:nvPr/>
        </p:nvSpPr>
        <p:spPr bwMode="auto">
          <a:xfrm>
            <a:off x="3248976" y="7841261"/>
            <a:ext cx="700088" cy="140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272525"/>
                </a:solidFill>
                <a:latin typeface="Inter"/>
                <a:ea typeface="Inter"/>
                <a:cs typeface="Inter"/>
              </a:rPr>
              <a:t>AdotaFácil</a:t>
            </a:r>
            <a:endParaRPr lang="en-US" sz="1100"/>
          </a:p>
        </p:txBody>
      </p:sp>
      <p:sp>
        <p:nvSpPr>
          <p:cNvPr id="507319419" name="Shape 5"/>
          <p:cNvSpPr/>
          <p:nvPr/>
        </p:nvSpPr>
        <p:spPr bwMode="auto">
          <a:xfrm>
            <a:off x="5874185" y="7841261"/>
            <a:ext cx="140613" cy="140613"/>
          </a:xfrm>
          <a:prstGeom prst="roundRect">
            <a:avLst>
              <a:gd name="adj" fmla="val 13006"/>
            </a:avLst>
          </a:prstGeom>
          <a:solidFill>
            <a:srgbClr val="936A1D"/>
          </a:solidFill>
          <a:ln/>
        </p:spPr>
      </p:sp>
      <p:sp>
        <p:nvSpPr>
          <p:cNvPr id="94755589" name="Text 6"/>
          <p:cNvSpPr/>
          <p:nvPr/>
        </p:nvSpPr>
        <p:spPr bwMode="auto">
          <a:xfrm>
            <a:off x="6075758" y="7841261"/>
            <a:ext cx="775097" cy="140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272525"/>
                </a:solidFill>
                <a:latin typeface="Inter"/>
                <a:ea typeface="Inter"/>
                <a:cs typeface="Inter"/>
              </a:rPr>
              <a:t>ConectaPet</a:t>
            </a:r>
            <a:endParaRPr lang="en-US" sz="1100"/>
          </a:p>
        </p:txBody>
      </p:sp>
      <p:sp>
        <p:nvSpPr>
          <p:cNvPr id="651235803" name="Text 7"/>
          <p:cNvSpPr/>
          <p:nvPr/>
        </p:nvSpPr>
        <p:spPr bwMode="auto">
          <a:xfrm>
            <a:off x="492323" y="8907542"/>
            <a:ext cx="1364575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  <a:defRPr/>
            </a:pPr>
            <a:r>
              <a:rPr lang="en-US" sz="1100">
                <a:solidFill>
                  <a:srgbClr val="272525"/>
                </a:solidFill>
                <a:latin typeface="Inter"/>
                <a:ea typeface="Inter"/>
                <a:cs typeface="Inter"/>
              </a:rPr>
              <a:t>O gráfico destaca que PetLar oferece todas as funcionalidades essenciais. As outras plataformas apresentam lacunas em criação de relatórios e comunicação.</a:t>
            </a:r>
            <a:endParaRPr lang="en-US" sz="1100"/>
          </a:p>
        </p:txBody>
      </p:sp>
      <p:pic>
        <p:nvPicPr>
          <p:cNvPr id="20980811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 flipV="0">
            <a:off x="11465823" y="7756071"/>
            <a:ext cx="3183463" cy="473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934273" name="Text 0"/>
          <p:cNvSpPr/>
          <p:nvPr/>
        </p:nvSpPr>
        <p:spPr bwMode="auto">
          <a:xfrm>
            <a:off x="661511" y="520898"/>
            <a:ext cx="5281732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  <a:defRPr/>
            </a:pPr>
            <a:r>
              <a:rPr lang="en-US" sz="370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Protótipos de Interface</a:t>
            </a:r>
            <a:endParaRPr lang="en-US" sz="3700"/>
          </a:p>
        </p:txBody>
      </p:sp>
      <p:pic>
        <p:nvPicPr>
          <p:cNvPr id="1695432855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1511" y="1489591"/>
            <a:ext cx="4725472" cy="2920484"/>
          </a:xfrm>
          <a:prstGeom prst="rect">
            <a:avLst/>
          </a:prstGeom>
        </p:spPr>
      </p:pic>
      <p:sp>
        <p:nvSpPr>
          <p:cNvPr id="1913416586" name="Text 1"/>
          <p:cNvSpPr/>
          <p:nvPr/>
        </p:nvSpPr>
        <p:spPr bwMode="auto">
          <a:xfrm>
            <a:off x="5623203" y="1489591"/>
            <a:ext cx="2362676" cy="29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Portal Público</a:t>
            </a:r>
            <a:endParaRPr lang="en-US" sz="1850"/>
          </a:p>
        </p:txBody>
      </p:sp>
      <p:sp>
        <p:nvSpPr>
          <p:cNvPr id="390169597" name="Text 2"/>
          <p:cNvSpPr/>
          <p:nvPr/>
        </p:nvSpPr>
        <p:spPr bwMode="auto">
          <a:xfrm>
            <a:off x="5623203" y="1898212"/>
            <a:ext cx="83456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</a:rPr>
              <a:t>Interface principal para visitantes, mostrando os animais disponíveis para adoção com opções de filtragem e busca. Design responsivo que se adapta a diferentes dispositivos.</a:t>
            </a:r>
            <a:endParaRPr lang="en-US" sz="1450"/>
          </a:p>
        </p:txBody>
      </p:sp>
      <p:pic>
        <p:nvPicPr>
          <p:cNvPr id="950359497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1511" y="4788098"/>
            <a:ext cx="4725472" cy="2920484"/>
          </a:xfrm>
          <a:prstGeom prst="rect">
            <a:avLst/>
          </a:prstGeom>
        </p:spPr>
      </p:pic>
      <p:sp>
        <p:nvSpPr>
          <p:cNvPr id="1453111961" name="Text 3"/>
          <p:cNvSpPr/>
          <p:nvPr/>
        </p:nvSpPr>
        <p:spPr bwMode="auto">
          <a:xfrm>
            <a:off x="5623203" y="4788098"/>
            <a:ext cx="2451140" cy="29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85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Painel Administrativo</a:t>
            </a:r>
            <a:endParaRPr lang="en-US" sz="1850"/>
          </a:p>
        </p:txBody>
      </p:sp>
      <p:sp>
        <p:nvSpPr>
          <p:cNvPr id="1607525955" name="Text 4"/>
          <p:cNvSpPr/>
          <p:nvPr/>
        </p:nvSpPr>
        <p:spPr bwMode="auto">
          <a:xfrm>
            <a:off x="5623203" y="5196721"/>
            <a:ext cx="834568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</a:rPr>
              <a:t>Área exclusiva para ONGs gerenciarem cadastros de animais, visualizarem solicitações de adoção e gerarem relatórios. Interface intuitiva com foco na usabilidade.</a:t>
            </a:r>
            <a:endParaRPr lang="en-US" sz="1450"/>
          </a:p>
        </p:txBody>
      </p:sp>
      <p:pic>
        <p:nvPicPr>
          <p:cNvPr id="62663609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1" flipV="0">
            <a:off x="11465823" y="7440583"/>
            <a:ext cx="3183463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690801" name="Text 0"/>
          <p:cNvSpPr/>
          <p:nvPr/>
        </p:nvSpPr>
        <p:spPr bwMode="auto">
          <a:xfrm>
            <a:off x="720447" y="566738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  <a:defRPr/>
            </a:pPr>
            <a:r>
              <a:rPr lang="en-US" sz="40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Fluxo de Trabalho</a:t>
            </a:r>
            <a:endParaRPr lang="en-US" sz="4050"/>
          </a:p>
        </p:txBody>
      </p:sp>
      <p:sp>
        <p:nvSpPr>
          <p:cNvPr id="1589652814" name="Shape 1"/>
          <p:cNvSpPr/>
          <p:nvPr/>
        </p:nvSpPr>
        <p:spPr bwMode="auto">
          <a:xfrm>
            <a:off x="720447" y="1621750"/>
            <a:ext cx="1648658" cy="1186101"/>
          </a:xfrm>
          <a:prstGeom prst="roundRect">
            <a:avLst>
              <a:gd name="adj" fmla="val 7290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1446509508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00056" y="2033826"/>
            <a:ext cx="289441" cy="361831"/>
          </a:xfrm>
          <a:prstGeom prst="rect">
            <a:avLst/>
          </a:prstGeom>
        </p:spPr>
      </p:pic>
      <p:sp>
        <p:nvSpPr>
          <p:cNvPr id="191657435" name="Text 2"/>
          <p:cNvSpPr/>
          <p:nvPr/>
        </p:nvSpPr>
        <p:spPr bwMode="auto">
          <a:xfrm>
            <a:off x="2574965" y="182760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Planejamento</a:t>
            </a:r>
            <a:endParaRPr lang="en-US" sz="2000"/>
          </a:p>
        </p:txBody>
      </p:sp>
      <p:sp>
        <p:nvSpPr>
          <p:cNvPr id="877973886" name="Text 3"/>
          <p:cNvSpPr/>
          <p:nvPr/>
        </p:nvSpPr>
        <p:spPr bwMode="auto">
          <a:xfrm>
            <a:off x="2574965" y="2272665"/>
            <a:ext cx="792289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Definição de requisitos, modelagem do sistema e criação de protótipos no Figma.</a:t>
            </a:r>
            <a:endParaRPr lang="en-US" sz="1600"/>
          </a:p>
        </p:txBody>
      </p:sp>
      <p:sp>
        <p:nvSpPr>
          <p:cNvPr id="1157303403" name="Shape 4"/>
          <p:cNvSpPr/>
          <p:nvPr/>
        </p:nvSpPr>
        <p:spPr bwMode="auto">
          <a:xfrm>
            <a:off x="2471976" y="2798326"/>
            <a:ext cx="11335107" cy="11430"/>
          </a:xfrm>
          <a:prstGeom prst="roundRect">
            <a:avLst>
              <a:gd name="adj" fmla="val 756443"/>
            </a:avLst>
          </a:prstGeom>
          <a:solidFill>
            <a:srgbClr val="DDD1BA"/>
          </a:solidFill>
          <a:ln/>
        </p:spPr>
      </p:sp>
      <p:sp>
        <p:nvSpPr>
          <p:cNvPr id="767027808" name="Shape 5"/>
          <p:cNvSpPr/>
          <p:nvPr/>
        </p:nvSpPr>
        <p:spPr bwMode="auto">
          <a:xfrm>
            <a:off x="720447" y="2910721"/>
            <a:ext cx="3297317" cy="1515428"/>
          </a:xfrm>
          <a:prstGeom prst="roundRect">
            <a:avLst>
              <a:gd name="adj" fmla="val 5705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208304799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24326" y="3487460"/>
            <a:ext cx="289441" cy="361831"/>
          </a:xfrm>
          <a:prstGeom prst="rect">
            <a:avLst/>
          </a:prstGeom>
        </p:spPr>
      </p:pic>
      <p:sp>
        <p:nvSpPr>
          <p:cNvPr id="2117519346" name="Text 6"/>
          <p:cNvSpPr/>
          <p:nvPr/>
        </p:nvSpPr>
        <p:spPr bwMode="auto">
          <a:xfrm>
            <a:off x="4223623" y="311658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Desenvolvimento</a:t>
            </a:r>
            <a:endParaRPr lang="en-US" sz="2000"/>
          </a:p>
        </p:txBody>
      </p:sp>
      <p:sp>
        <p:nvSpPr>
          <p:cNvPr id="1665947489" name="Text 7"/>
          <p:cNvSpPr/>
          <p:nvPr/>
        </p:nvSpPr>
        <p:spPr bwMode="auto">
          <a:xfrm>
            <a:off x="4223623" y="3561636"/>
            <a:ext cx="948047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Implementação do front-end com ReactJS e back-end com Java Spring Boot, seguindo sprints semanais.</a:t>
            </a:r>
            <a:endParaRPr lang="en-US" sz="1600"/>
          </a:p>
        </p:txBody>
      </p:sp>
      <p:sp>
        <p:nvSpPr>
          <p:cNvPr id="1852364574" name="Shape 8"/>
          <p:cNvSpPr/>
          <p:nvPr/>
        </p:nvSpPr>
        <p:spPr bwMode="auto">
          <a:xfrm>
            <a:off x="4120634" y="4416623"/>
            <a:ext cx="9686449" cy="11430"/>
          </a:xfrm>
          <a:prstGeom prst="roundRect">
            <a:avLst>
              <a:gd name="adj" fmla="val 756443"/>
            </a:avLst>
          </a:prstGeom>
          <a:solidFill>
            <a:srgbClr val="DDD1BA"/>
          </a:solidFill>
          <a:ln/>
        </p:spPr>
      </p:sp>
      <p:sp>
        <p:nvSpPr>
          <p:cNvPr id="1369950326" name="Shape 9"/>
          <p:cNvSpPr/>
          <p:nvPr/>
        </p:nvSpPr>
        <p:spPr bwMode="auto">
          <a:xfrm>
            <a:off x="720447" y="4529018"/>
            <a:ext cx="4945975" cy="1515428"/>
          </a:xfrm>
          <a:prstGeom prst="roundRect">
            <a:avLst>
              <a:gd name="adj" fmla="val 5705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1021505155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48714" y="5105757"/>
            <a:ext cx="289441" cy="361831"/>
          </a:xfrm>
          <a:prstGeom prst="rect">
            <a:avLst/>
          </a:prstGeom>
        </p:spPr>
      </p:pic>
      <p:sp>
        <p:nvSpPr>
          <p:cNvPr id="1672806714" name="Text 10"/>
          <p:cNvSpPr/>
          <p:nvPr/>
        </p:nvSpPr>
        <p:spPr bwMode="auto">
          <a:xfrm>
            <a:off x="5872282" y="473487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Testes e Validação</a:t>
            </a:r>
            <a:endParaRPr lang="en-US" sz="2000"/>
          </a:p>
        </p:txBody>
      </p:sp>
      <p:sp>
        <p:nvSpPr>
          <p:cNvPr id="1264317543" name="Text 11"/>
          <p:cNvSpPr/>
          <p:nvPr/>
        </p:nvSpPr>
        <p:spPr bwMode="auto">
          <a:xfrm>
            <a:off x="5872282" y="5179933"/>
            <a:ext cx="7831812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Verificação de funcionalidades, correção de bugs e ajustes baseados no feedback recebido.</a:t>
            </a:r>
            <a:endParaRPr lang="en-US" sz="1600"/>
          </a:p>
        </p:txBody>
      </p:sp>
      <p:sp>
        <p:nvSpPr>
          <p:cNvPr id="842239360" name="Shape 12"/>
          <p:cNvSpPr/>
          <p:nvPr/>
        </p:nvSpPr>
        <p:spPr bwMode="auto">
          <a:xfrm>
            <a:off x="5769293" y="6034921"/>
            <a:ext cx="8037790" cy="11430"/>
          </a:xfrm>
          <a:prstGeom prst="roundRect">
            <a:avLst>
              <a:gd name="adj" fmla="val 756443"/>
            </a:avLst>
          </a:prstGeom>
          <a:solidFill>
            <a:srgbClr val="DDD1BA"/>
          </a:solidFill>
          <a:ln/>
        </p:spPr>
      </p:sp>
      <p:sp>
        <p:nvSpPr>
          <p:cNvPr id="114097082" name="Shape 13"/>
          <p:cNvSpPr/>
          <p:nvPr/>
        </p:nvSpPr>
        <p:spPr bwMode="auto">
          <a:xfrm>
            <a:off x="720447" y="6147316"/>
            <a:ext cx="6594753" cy="1515428"/>
          </a:xfrm>
          <a:prstGeom prst="roundRect">
            <a:avLst>
              <a:gd name="adj" fmla="val 5705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pic>
        <p:nvPicPr>
          <p:cNvPr id="2025021367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73103" y="6724055"/>
            <a:ext cx="289441" cy="361831"/>
          </a:xfrm>
          <a:prstGeom prst="rect">
            <a:avLst/>
          </a:prstGeom>
        </p:spPr>
      </p:pic>
      <p:sp>
        <p:nvSpPr>
          <p:cNvPr id="1385242522" name="Text 14"/>
          <p:cNvSpPr/>
          <p:nvPr/>
        </p:nvSpPr>
        <p:spPr bwMode="auto">
          <a:xfrm>
            <a:off x="7521059" y="635317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0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Implantação</a:t>
            </a:r>
            <a:endParaRPr lang="en-US" sz="2000"/>
          </a:p>
        </p:txBody>
      </p:sp>
      <p:sp>
        <p:nvSpPr>
          <p:cNvPr id="379861644" name="Text 15"/>
          <p:cNvSpPr/>
          <p:nvPr/>
        </p:nvSpPr>
        <p:spPr bwMode="auto">
          <a:xfrm>
            <a:off x="7521059" y="6798231"/>
            <a:ext cx="618303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</a:rPr>
              <a:t>Migração do sistema para ambiente de produção em plataformas como Render, Vercel ou GitHub Pages.</a:t>
            </a:r>
            <a:endParaRPr lang="en-US" sz="1600"/>
          </a:p>
        </p:txBody>
      </p:sp>
      <p:pic>
        <p:nvPicPr>
          <p:cNvPr id="187855840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1" flipV="0">
            <a:off x="11465823" y="7440583"/>
            <a:ext cx="3183463" cy="789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1822059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24159213" name="Text 0"/>
          <p:cNvSpPr/>
          <p:nvPr/>
        </p:nvSpPr>
        <p:spPr bwMode="auto">
          <a:xfrm>
            <a:off x="6171842" y="647819"/>
            <a:ext cx="7654885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  <a:defRPr/>
            </a:pPr>
            <a:r>
              <a:rPr lang="en-US" sz="3850" b="1">
                <a:solidFill>
                  <a:srgbClr val="000000"/>
                </a:solidFill>
                <a:latin typeface="Inter Bold"/>
                <a:ea typeface="Inter Bold"/>
                <a:cs typeface="Inter Bold"/>
              </a:rPr>
              <a:t>Impacto e Benefícios Esperados</a:t>
            </a:r>
            <a:endParaRPr lang="en-US" sz="3850"/>
          </a:p>
        </p:txBody>
      </p:sp>
      <p:sp>
        <p:nvSpPr>
          <p:cNvPr id="1848847871" name="Shape 1"/>
          <p:cNvSpPr/>
          <p:nvPr/>
        </p:nvSpPr>
        <p:spPr bwMode="auto">
          <a:xfrm>
            <a:off x="6171842" y="1553647"/>
            <a:ext cx="3788688" cy="3542824"/>
          </a:xfrm>
          <a:prstGeom prst="roundRect">
            <a:avLst>
              <a:gd name="adj" fmla="val 2322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sp>
        <p:nvSpPr>
          <p:cNvPr id="1524602652" name="Text 2"/>
          <p:cNvSpPr/>
          <p:nvPr/>
        </p:nvSpPr>
        <p:spPr bwMode="auto">
          <a:xfrm>
            <a:off x="6375321" y="1757124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Para ONGs</a:t>
            </a:r>
            <a:endParaRPr lang="en-US" sz="1900"/>
          </a:p>
        </p:txBody>
      </p:sp>
      <p:sp>
        <p:nvSpPr>
          <p:cNvPr id="1337869832" name="Text 3"/>
          <p:cNvSpPr/>
          <p:nvPr/>
        </p:nvSpPr>
        <p:spPr bwMode="auto">
          <a:xfrm>
            <a:off x="6375321" y="2180630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Centralização de informações e processos</a:t>
            </a:r>
            <a:endParaRPr lang="en-US" sz="1500"/>
          </a:p>
        </p:txBody>
      </p:sp>
      <p:sp>
        <p:nvSpPr>
          <p:cNvPr id="1317967760" name="Text 4"/>
          <p:cNvSpPr/>
          <p:nvPr/>
        </p:nvSpPr>
        <p:spPr bwMode="auto">
          <a:xfrm>
            <a:off x="6375321" y="2875836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Agilidade no gerenciamento de adoções</a:t>
            </a:r>
            <a:endParaRPr lang="en-US" sz="1500"/>
          </a:p>
        </p:txBody>
      </p:sp>
      <p:sp>
        <p:nvSpPr>
          <p:cNvPr id="1910864285" name="Text 5"/>
          <p:cNvSpPr/>
          <p:nvPr/>
        </p:nvSpPr>
        <p:spPr bwMode="auto">
          <a:xfrm>
            <a:off x="6375321" y="3571042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Geração de relatórios para tomada de decisões</a:t>
            </a:r>
            <a:endParaRPr lang="en-US" sz="1500"/>
          </a:p>
        </p:txBody>
      </p:sp>
      <p:sp>
        <p:nvSpPr>
          <p:cNvPr id="939034099" name="Text 6"/>
          <p:cNvSpPr/>
          <p:nvPr/>
        </p:nvSpPr>
        <p:spPr bwMode="auto">
          <a:xfrm>
            <a:off x="6375321" y="4266248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Maior alcance na divulgação dos animais</a:t>
            </a:r>
            <a:endParaRPr lang="en-US" sz="1500"/>
          </a:p>
        </p:txBody>
      </p:sp>
      <p:sp>
        <p:nvSpPr>
          <p:cNvPr id="983676380" name="Shape 7"/>
          <p:cNvSpPr/>
          <p:nvPr/>
        </p:nvSpPr>
        <p:spPr bwMode="auto">
          <a:xfrm>
            <a:off x="10156387" y="1553647"/>
            <a:ext cx="3788688" cy="3542824"/>
          </a:xfrm>
          <a:prstGeom prst="roundRect">
            <a:avLst>
              <a:gd name="adj" fmla="val 2322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sp>
        <p:nvSpPr>
          <p:cNvPr id="141448819" name="Text 8"/>
          <p:cNvSpPr/>
          <p:nvPr/>
        </p:nvSpPr>
        <p:spPr bwMode="auto">
          <a:xfrm>
            <a:off x="10359866" y="1757124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Para Adotantes</a:t>
            </a:r>
            <a:endParaRPr lang="en-US" sz="1900"/>
          </a:p>
        </p:txBody>
      </p:sp>
      <p:sp>
        <p:nvSpPr>
          <p:cNvPr id="204060966" name="Text 9"/>
          <p:cNvSpPr/>
          <p:nvPr/>
        </p:nvSpPr>
        <p:spPr bwMode="auto">
          <a:xfrm>
            <a:off x="10359866" y="2180630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Facilidade na busca por animais compatíveis</a:t>
            </a:r>
            <a:endParaRPr lang="en-US" sz="1500"/>
          </a:p>
        </p:txBody>
      </p:sp>
      <p:sp>
        <p:nvSpPr>
          <p:cNvPr id="1594376215" name="Text 10"/>
          <p:cNvSpPr/>
          <p:nvPr/>
        </p:nvSpPr>
        <p:spPr bwMode="auto">
          <a:xfrm>
            <a:off x="10359866" y="2875836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Processo de adoção mais transparente</a:t>
            </a:r>
            <a:endParaRPr lang="en-US" sz="1500"/>
          </a:p>
        </p:txBody>
      </p:sp>
      <p:sp>
        <p:nvSpPr>
          <p:cNvPr id="368631991" name="Text 11"/>
          <p:cNvSpPr/>
          <p:nvPr/>
        </p:nvSpPr>
        <p:spPr bwMode="auto">
          <a:xfrm>
            <a:off x="10359866" y="3571042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Comunicação direta com as ONGs</a:t>
            </a:r>
            <a:endParaRPr lang="en-US" sz="1500"/>
          </a:p>
        </p:txBody>
      </p:sp>
      <p:sp>
        <p:nvSpPr>
          <p:cNvPr id="543528536" name="Text 12"/>
          <p:cNvSpPr/>
          <p:nvPr/>
        </p:nvSpPr>
        <p:spPr bwMode="auto">
          <a:xfrm>
            <a:off x="10359866" y="4266248"/>
            <a:ext cx="338173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Acesso a informações detalhadas sobre os animais</a:t>
            </a:r>
            <a:endParaRPr lang="en-US" sz="1500"/>
          </a:p>
        </p:txBody>
      </p:sp>
      <p:sp>
        <p:nvSpPr>
          <p:cNvPr id="1065967516" name="Shape 13"/>
          <p:cNvSpPr/>
          <p:nvPr/>
        </p:nvSpPr>
        <p:spPr bwMode="auto">
          <a:xfrm>
            <a:off x="6171842" y="5292328"/>
            <a:ext cx="7773114" cy="2289334"/>
          </a:xfrm>
          <a:prstGeom prst="roundRect">
            <a:avLst>
              <a:gd name="adj" fmla="val 3593"/>
            </a:avLst>
          </a:prstGeom>
          <a:solidFill>
            <a:srgbClr val="F7EBD4"/>
          </a:solidFill>
          <a:ln w="7620">
            <a:solidFill>
              <a:srgbClr val="DDD1BA"/>
            </a:solidFill>
            <a:prstDash val="solid"/>
          </a:ln>
        </p:spPr>
      </p:sp>
      <p:sp>
        <p:nvSpPr>
          <p:cNvPr id="1371203210" name="Text 14"/>
          <p:cNvSpPr/>
          <p:nvPr/>
        </p:nvSpPr>
        <p:spPr bwMode="auto">
          <a:xfrm>
            <a:off x="6375321" y="5495806"/>
            <a:ext cx="244828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 b="1">
                <a:solidFill>
                  <a:srgbClr val="272525"/>
                </a:solidFill>
                <a:latin typeface="Inter Bold"/>
                <a:ea typeface="Inter Bold"/>
                <a:cs typeface="Inter Bold"/>
              </a:rPr>
              <a:t>Para os Animais</a:t>
            </a:r>
            <a:endParaRPr lang="en-US" sz="1900"/>
          </a:p>
        </p:txBody>
      </p:sp>
      <p:sp>
        <p:nvSpPr>
          <p:cNvPr id="99608136" name="Text 15"/>
          <p:cNvSpPr/>
          <p:nvPr/>
        </p:nvSpPr>
        <p:spPr bwMode="auto">
          <a:xfrm>
            <a:off x="6375321" y="5919311"/>
            <a:ext cx="736615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Aumento nas chances de adoção</a:t>
            </a:r>
            <a:endParaRPr lang="en-US" sz="1500"/>
          </a:p>
        </p:txBody>
      </p:sp>
      <p:sp>
        <p:nvSpPr>
          <p:cNvPr id="554479415" name="Text 16"/>
          <p:cNvSpPr/>
          <p:nvPr/>
        </p:nvSpPr>
        <p:spPr bwMode="auto">
          <a:xfrm>
            <a:off x="6375321" y="6301145"/>
            <a:ext cx="736615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Redução no tempo de permanência nos abrigos</a:t>
            </a:r>
            <a:endParaRPr lang="en-US" sz="1500"/>
          </a:p>
        </p:txBody>
      </p:sp>
      <p:sp>
        <p:nvSpPr>
          <p:cNvPr id="2009963779" name="Text 17"/>
          <p:cNvSpPr/>
          <p:nvPr/>
        </p:nvSpPr>
        <p:spPr bwMode="auto">
          <a:xfrm>
            <a:off x="6375321" y="6682978"/>
            <a:ext cx="736615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Maior probabilidade de encontrar lares adequados</a:t>
            </a:r>
            <a:endParaRPr lang="en-US" sz="1500"/>
          </a:p>
        </p:txBody>
      </p:sp>
      <p:sp>
        <p:nvSpPr>
          <p:cNvPr id="89829626" name="Text 18"/>
          <p:cNvSpPr/>
          <p:nvPr/>
        </p:nvSpPr>
        <p:spPr bwMode="auto">
          <a:xfrm>
            <a:off x="6375321" y="7064812"/>
            <a:ext cx="736615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  <a:defRPr/>
            </a:pP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</a:rPr>
              <a:t>Melhoria na qualidade de vida</a:t>
            </a:r>
            <a:endParaRPr lang="en-US" sz="1500"/>
          </a:p>
        </p:txBody>
      </p:sp>
      <p:pic>
        <p:nvPicPr>
          <p:cNvPr id="642687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1" flipV="0">
            <a:off x="11465823" y="7658877"/>
            <a:ext cx="3183463" cy="570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2</cp:revision>
  <dcterms:created xsi:type="dcterms:W3CDTF">2025-05-16T21:22:52Z</dcterms:created>
  <dcterms:modified xsi:type="dcterms:W3CDTF">2025-05-16T21:36:36Z</dcterms:modified>
</cp:coreProperties>
</file>